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8" r:id="rId2"/>
    <p:sldId id="344" r:id="rId3"/>
    <p:sldId id="361" r:id="rId4"/>
    <p:sldId id="350" r:id="rId5"/>
    <p:sldId id="351" r:id="rId6"/>
    <p:sldId id="352" r:id="rId7"/>
    <p:sldId id="353" r:id="rId8"/>
    <p:sldId id="354" r:id="rId9"/>
    <p:sldId id="355" r:id="rId10"/>
    <p:sldId id="365" r:id="rId11"/>
    <p:sldId id="362" r:id="rId12"/>
    <p:sldId id="363" r:id="rId13"/>
    <p:sldId id="364" r:id="rId14"/>
    <p:sldId id="349" r:id="rId15"/>
  </p:sldIdLst>
  <p:sldSz cx="9144000" cy="6858000" type="screen4x3"/>
  <p:notesSz cx="6723063" cy="9853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E12"/>
    <a:srgbClr val="F2B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215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costo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10342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costo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11395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d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costo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9899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478016"/>
        <c:axId val="43492096"/>
        <c:axId val="0"/>
      </c:bar3DChart>
      <c:catAx>
        <c:axId val="43478016"/>
        <c:scaling>
          <c:orientation val="minMax"/>
        </c:scaling>
        <c:delete val="1"/>
        <c:axPos val="b"/>
        <c:majorTickMark val="out"/>
        <c:minorTickMark val="none"/>
        <c:tickLblPos val="nextTo"/>
        <c:crossAx val="43492096"/>
        <c:crosses val="autoZero"/>
        <c:auto val="1"/>
        <c:lblAlgn val="ctr"/>
        <c:lblOffset val="100"/>
        <c:noMultiLvlLbl val="0"/>
      </c:catAx>
      <c:valAx>
        <c:axId val="43492096"/>
        <c:scaling>
          <c:orientation val="minMax"/>
          <c:max val="12000"/>
          <c:min val="5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/>
            </a:pPr>
            <a:endParaRPr lang="it-IT"/>
          </a:p>
        </c:txPr>
        <c:crossAx val="43478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costo</c:v>
                </c:pt>
              </c:strCache>
            </c:strRef>
          </c:cat>
          <c:val>
            <c:numRef>
              <c:f>Foglio1!$B$2</c:f>
              <c:numCache>
                <c:formatCode>General</c:formatCode>
                <c:ptCount val="1"/>
                <c:pt idx="0">
                  <c:v>11542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costo</c:v>
                </c:pt>
              </c:strCache>
            </c:strRef>
          </c:cat>
          <c:val>
            <c:numRef>
              <c:f>Foglio1!$C$2</c:f>
              <c:numCache>
                <c:formatCode>General</c:formatCode>
                <c:ptCount val="1"/>
                <c:pt idx="0">
                  <c:v>11395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d</c:v>
                </c:pt>
              </c:strCache>
            </c:strRef>
          </c:tx>
          <c:invertIfNegative val="0"/>
          <c:cat>
            <c:strRef>
              <c:f>Foglio1!$A$2</c:f>
              <c:strCache>
                <c:ptCount val="1"/>
                <c:pt idx="0">
                  <c:v>costo</c:v>
                </c:pt>
              </c:strCache>
            </c:strRef>
          </c:cat>
          <c:val>
            <c:numRef>
              <c:f>Foglio1!$D$2</c:f>
              <c:numCache>
                <c:formatCode>General</c:formatCode>
                <c:ptCount val="1"/>
                <c:pt idx="0">
                  <c:v>9899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563264"/>
        <c:axId val="43573248"/>
        <c:axId val="0"/>
      </c:bar3DChart>
      <c:catAx>
        <c:axId val="43563264"/>
        <c:scaling>
          <c:orientation val="minMax"/>
        </c:scaling>
        <c:delete val="1"/>
        <c:axPos val="b"/>
        <c:majorTickMark val="out"/>
        <c:minorTickMark val="none"/>
        <c:tickLblPos val="nextTo"/>
        <c:crossAx val="43573248"/>
        <c:crosses val="autoZero"/>
        <c:auto val="1"/>
        <c:lblAlgn val="ctr"/>
        <c:lblOffset val="100"/>
        <c:noMultiLvlLbl val="0"/>
      </c:catAx>
      <c:valAx>
        <c:axId val="43573248"/>
        <c:scaling>
          <c:orientation val="minMax"/>
          <c:max val="12000"/>
          <c:min val="5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/>
            </a:pPr>
            <a:endParaRPr lang="it-IT"/>
          </a:p>
        </c:txPr>
        <c:crossAx val="43563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FC67A-AB85-4F7D-B234-331BF201921B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22837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2307" y="4680466"/>
            <a:ext cx="5378450" cy="44341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EAA09-E76A-47A3-AA1A-3C03B4C3400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6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7" name="Immagine 6" descr="diapositiva 2.tif"/>
          <p:cNvPicPr>
            <a:picLocks noChangeAspect="1"/>
          </p:cNvPicPr>
          <p:nvPr userDrawn="1"/>
        </p:nvPicPr>
        <p:blipFill rotWithShape="1">
          <a:blip r:embed="rId2" cstate="print"/>
          <a:srcRect b="90329"/>
          <a:stretch/>
        </p:blipFill>
        <p:spPr>
          <a:xfrm>
            <a:off x="0" y="396000"/>
            <a:ext cx="9144000" cy="638489"/>
          </a:xfrm>
          <a:prstGeom prst="rect">
            <a:avLst/>
          </a:prstGeom>
        </p:spPr>
      </p:pic>
      <p:pic>
        <p:nvPicPr>
          <p:cNvPr id="8" name="Immagine 7" descr="diapositiva 2.tif"/>
          <p:cNvPicPr>
            <a:picLocks noChangeAspect="1"/>
          </p:cNvPicPr>
          <p:nvPr userDrawn="1"/>
        </p:nvPicPr>
        <p:blipFill rotWithShape="1">
          <a:blip r:embed="rId2" cstate="print"/>
          <a:srcRect t="83741" b="1536"/>
          <a:stretch/>
        </p:blipFill>
        <p:spPr>
          <a:xfrm>
            <a:off x="0" y="5904000"/>
            <a:ext cx="9144000" cy="97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6CE4-20BE-433E-923E-F1C5A3EBAFE6}" type="datetimeFigureOut">
              <a:rPr lang="it-IT" smtClean="0"/>
              <a:pPr/>
              <a:t>21/05/2015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2523B-705D-4E49-A7C5-12A8D166776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iapositiva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672"/>
            <a:ext cx="9144000" cy="683971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7524" y="1844824"/>
            <a:ext cx="42844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5000"/>
            </a:pPr>
            <a:r>
              <a:rPr kumimoji="1" lang="it-IT" sz="4400" b="1" dirty="0" smtClean="0">
                <a:latin typeface="Trebuchet MS" pitchFamily="34" charset="0"/>
              </a:rPr>
              <a:t>Le Pompe di Calore e le nuove tariffe elettriche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272300" y="5930116"/>
            <a:ext cx="1764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5000"/>
            </a:pPr>
            <a:r>
              <a:rPr kumimoji="1" lang="it-IT" sz="1400" dirty="0" smtClean="0">
                <a:latin typeface="Trebuchet MS" pitchFamily="34" charset="0"/>
              </a:rPr>
              <a:t>Maggio 2015</a:t>
            </a:r>
          </a:p>
          <a:p>
            <a:pPr marL="0" indent="0">
              <a:buSzPct val="105000"/>
            </a:pPr>
            <a:r>
              <a:rPr kumimoji="1" lang="it-IT" sz="1400" b="0" dirty="0" smtClean="0">
                <a:latin typeface="Trebuchet MS" pitchFamily="34" charset="0"/>
              </a:rPr>
              <a:t>Luigi Gazzi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395536" y="4581128"/>
            <a:ext cx="36004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5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VMF (</a:t>
            </a:r>
            <a:r>
              <a:rPr lang="it-IT" sz="2700" b="1" dirty="0" err="1" smtClean="0">
                <a:latin typeface="+mj-lt"/>
                <a:ea typeface="+mj-ea"/>
                <a:cs typeface="+mj-cs"/>
              </a:rPr>
              <a:t>Variable</a:t>
            </a:r>
            <a:r>
              <a:rPr lang="it-IT" sz="2700" b="1" dirty="0" smtClean="0">
                <a:latin typeface="+mj-lt"/>
                <a:ea typeface="+mj-ea"/>
                <a:cs typeface="+mj-cs"/>
              </a:rPr>
              <a:t> Multi Flow): il «sistema» di condizionamento</a:t>
            </a:r>
            <a:endParaRPr lang="it-IT" dirty="0">
              <a:latin typeface="+mj-lt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55976" y="1340768"/>
            <a:ext cx="439248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L’inter</a:t>
            </a:r>
            <a:r>
              <a:rPr lang="it-IT" sz="2000" dirty="0"/>
              <a:t>-</a:t>
            </a:r>
            <a:r>
              <a:rPr lang="it-IT" sz="2000" dirty="0" smtClean="0"/>
              <a:t>collegamento tra climatizzazione (caldo e freddo), produzione di ACS e ventilazione meccanica controllata.</a:t>
            </a:r>
          </a:p>
          <a:p>
            <a:pPr marL="342900" indent="-342900"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La perfetta </a:t>
            </a:r>
            <a:r>
              <a:rPr lang="it-IT" sz="2000" dirty="0"/>
              <a:t>sinergia di aria, </a:t>
            </a:r>
            <a:r>
              <a:rPr lang="it-IT" sz="2000" dirty="0" smtClean="0"/>
              <a:t>acqua e </a:t>
            </a:r>
            <a:r>
              <a:rPr lang="it-IT" sz="2000" dirty="0"/>
              <a:t>fluido </a:t>
            </a:r>
            <a:r>
              <a:rPr lang="it-IT" sz="2000" dirty="0" smtClean="0"/>
              <a:t>refrigerante.</a:t>
            </a:r>
          </a:p>
          <a:p>
            <a:pPr marL="342900" indent="-342900"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Un vero sistema </a:t>
            </a:r>
            <a:r>
              <a:rPr lang="it-IT" sz="2000" dirty="0" smtClean="0"/>
              <a:t>unico, </a:t>
            </a:r>
            <a:r>
              <a:rPr lang="it-IT" sz="2000" dirty="0" smtClean="0"/>
              <a:t>gestito da un unico interfaccia utente.</a:t>
            </a:r>
          </a:p>
          <a:p>
            <a:pPr marL="342900" indent="-342900"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Permette un notevole risparmio energetico.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"/>
          <a:stretch/>
        </p:blipFill>
        <p:spPr bwMode="auto">
          <a:xfrm>
            <a:off x="0" y="1484784"/>
            <a:ext cx="458346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2101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7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Le Tariffe </a:t>
            </a:r>
            <a:r>
              <a:rPr lang="it-IT" sz="2700" b="1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Elettriche per utilizzo Pompa di Calore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247849"/>
            <a:ext cx="8208912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Sono 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in vigore le 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seguenti tariffe 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 dirty="0" smtClean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u="sng" dirty="0" smtClean="0">
                <a:solidFill>
                  <a:prstClr val="black"/>
                </a:solidFill>
                <a:cs typeface="Arial" charset="0"/>
              </a:rPr>
              <a:t>Per applicazioni residenziali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b="1" u="sng" dirty="0" smtClean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prstClr val="black"/>
                </a:solidFill>
                <a:cs typeface="Arial" charset="0"/>
              </a:rPr>
              <a:t>Tariffa </a:t>
            </a:r>
            <a:r>
              <a:rPr lang="it-IT" sz="2000" b="1" dirty="0">
                <a:solidFill>
                  <a:prstClr val="black"/>
                </a:solidFill>
                <a:cs typeface="Arial" charset="0"/>
              </a:rPr>
              <a:t>D1</a:t>
            </a:r>
            <a:r>
              <a:rPr lang="it-IT" sz="2000" dirty="0">
                <a:solidFill>
                  <a:prstClr val="black"/>
                </a:solidFill>
                <a:cs typeface="Arial" charset="0"/>
              </a:rPr>
              <a:t>: 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disponibile per i soli utilizzatori che dispongono di una Pompa di Calore, questa </a:t>
            </a:r>
            <a:r>
              <a:rPr lang="it-IT" sz="2000" dirty="0">
                <a:solidFill>
                  <a:prstClr val="black"/>
                </a:solidFill>
                <a:cs typeface="Arial" charset="0"/>
              </a:rPr>
              <a:t>tariffa è lineare e costante, a prescindere dai 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consumi, con tariffe molto favorevoli.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500" dirty="0" smtClean="0">
                <a:solidFill>
                  <a:prstClr val="black"/>
                </a:solidFill>
                <a:cs typeface="Arial" charset="0"/>
              </a:rPr>
              <a:t> </a:t>
            </a:r>
            <a:endParaRPr lang="it-IT" sz="35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u="sng" dirty="0" smtClean="0">
                <a:solidFill>
                  <a:prstClr val="black"/>
                </a:solidFill>
                <a:cs typeface="Arial" charset="0"/>
              </a:rPr>
              <a:t>Per applicazioni commerciali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800" b="1" u="sng" dirty="0" smtClean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Tariffa </a:t>
            </a:r>
            <a:r>
              <a:rPr lang="it-IT" sz="2000" b="1" dirty="0" smtClean="0">
                <a:solidFill>
                  <a:prstClr val="black"/>
                </a:solidFill>
                <a:cs typeface="Arial" charset="0"/>
              </a:rPr>
              <a:t>BTA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: a secondo della potenza necessaria sono disponibili 6 fasce (da BTA1 per &lt; 1,5kW a BTA6 per &gt; 16,5kW). Le BTA sono divise in fasce orarie con tariffe diverse. Non è obbligatorio l’installazione della Pompa di Calore.</a:t>
            </a:r>
            <a:endParaRPr lang="it-IT" sz="2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85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7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La Tariffa D1: un esempio pratico</a:t>
            </a:r>
            <a:endParaRPr lang="it-IT" sz="27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247849"/>
            <a:ext cx="6120680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u="sng" dirty="0" smtClean="0">
                <a:solidFill>
                  <a:prstClr val="black"/>
                </a:solidFill>
                <a:cs typeface="Arial" charset="0"/>
              </a:rPr>
              <a:t>Il caso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Un appartamento di 75m</a:t>
            </a:r>
            <a:r>
              <a:rPr lang="it-IT" sz="2000" baseline="30000" dirty="0" smtClean="0">
                <a:solidFill>
                  <a:prstClr val="black"/>
                </a:solidFill>
                <a:cs typeface="Arial" charset="0"/>
              </a:rPr>
              <a:t>2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 a Milano.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Carico termico di picco di 6 kW.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000" dirty="0" smtClean="0">
                <a:solidFill>
                  <a:prstClr val="black"/>
                </a:solidFill>
                <a:cs typeface="Arial" charset="0"/>
              </a:rPr>
              <a:t> </a:t>
            </a:r>
            <a:endParaRPr lang="it-IT" sz="30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u="sng" dirty="0" smtClean="0">
                <a:solidFill>
                  <a:prstClr val="black"/>
                </a:solidFill>
                <a:cs typeface="Arial" charset="0"/>
              </a:rPr>
              <a:t>Le soluzioni a confronto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Caldaia o condensazione (rendimento medio 104%).</a:t>
            </a:r>
          </a:p>
          <a:p>
            <a:pPr marL="342900" indent="-342900" fontAlgn="base">
              <a:spcBef>
                <a:spcPct val="0"/>
              </a:spcBef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Costi: Caldaia (€1.500) + manutenzione (€140/anno).</a:t>
            </a:r>
          </a:p>
          <a:p>
            <a:pPr marL="342900" indent="-342900" fontAlgn="base">
              <a:spcBef>
                <a:spcPct val="0"/>
              </a:spcBef>
              <a:spcAft>
                <a:spcPts val="1000"/>
              </a:spcAft>
              <a:buFont typeface="Calibri" panose="020F0502020204030204" pitchFamily="34" charset="0"/>
              <a:buChar char=" "/>
            </a:pPr>
            <a:r>
              <a:rPr lang="it-IT" sz="1600" dirty="0" smtClean="0">
                <a:solidFill>
                  <a:prstClr val="black"/>
                </a:solidFill>
                <a:cs typeface="Arial" charset="0"/>
              </a:rPr>
              <a:t>Eventuale aggiunto di €1.200 per un impianto multi-split.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Pompa di Calore Aermec ANLI 026.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Costi: </a:t>
            </a:r>
            <a:r>
              <a:rPr lang="it-IT" sz="2000" dirty="0">
                <a:solidFill>
                  <a:prstClr val="black"/>
                </a:solidFill>
                <a:cs typeface="Arial" charset="0"/>
              </a:rPr>
              <a:t>Pompa di </a:t>
            </a:r>
            <a:r>
              <a:rPr lang="it-IT" sz="2000" dirty="0" smtClean="0">
                <a:solidFill>
                  <a:prstClr val="black"/>
                </a:solidFill>
                <a:cs typeface="Arial" charset="0"/>
              </a:rPr>
              <a:t>Calore (€3.500).</a:t>
            </a:r>
            <a:endParaRPr lang="it-IT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275"/>
          <a:stretch/>
        </p:blipFill>
        <p:spPr bwMode="auto">
          <a:xfrm>
            <a:off x="6516217" y="1628800"/>
            <a:ext cx="2448272" cy="372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307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7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La Tariffa D1: un esempio pratico</a:t>
            </a:r>
            <a:endParaRPr lang="it-IT" sz="2700" b="1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51520" y="1124744"/>
            <a:ext cx="3528392" cy="4860540"/>
            <a:chOff x="2987824" y="1196752"/>
            <a:chExt cx="3528392" cy="4860540"/>
          </a:xfrm>
        </p:grpSpPr>
        <p:graphicFrame>
          <p:nvGraphicFramePr>
            <p:cNvPr id="6" name="Grafico 5"/>
            <p:cNvGraphicFramePr/>
            <p:nvPr>
              <p:extLst>
                <p:ext uri="{D42A27DB-BD31-4B8C-83A1-F6EECF244321}">
                  <p14:modId xmlns:p14="http://schemas.microsoft.com/office/powerpoint/2010/main" val="2575032605"/>
                </p:ext>
              </p:extLst>
            </p:nvPr>
          </p:nvGraphicFramePr>
          <p:xfrm>
            <a:off x="2987824" y="2384884"/>
            <a:ext cx="3528392" cy="36724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ttangolo 7"/>
            <p:cNvSpPr/>
            <p:nvPr/>
          </p:nvSpPr>
          <p:spPr>
            <a:xfrm>
              <a:off x="6012160" y="3429000"/>
              <a:ext cx="432048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 rot="16200000">
              <a:off x="3847375" y="5080639"/>
              <a:ext cx="709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</a:rPr>
                <a:t>caldaia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 rot="16200000">
              <a:off x="4439210" y="5210252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</a:rPr>
                <a:t>D3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 rot="16200000">
              <a:off x="4871258" y="5210252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</a:rPr>
                <a:t>D1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Segnaposto contenuto 2"/>
            <p:cNvSpPr txBox="1">
              <a:spLocks/>
            </p:cNvSpPr>
            <p:nvPr/>
          </p:nvSpPr>
          <p:spPr>
            <a:xfrm>
              <a:off x="3347864" y="1196752"/>
              <a:ext cx="2736304" cy="14401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00"/>
                </a:lnSpc>
                <a:spcBef>
                  <a:spcPts val="600"/>
                </a:spcBef>
                <a:spcAft>
                  <a:spcPts val="3000"/>
                </a:spcAft>
              </a:pPr>
              <a:r>
                <a:rPr lang="it-IT" sz="1700" b="1" dirty="0" smtClean="0">
                  <a:solidFill>
                    <a:srgbClr val="FF0000"/>
                  </a:solidFill>
                  <a:latin typeface="Helvetica"/>
                  <a:ea typeface="Times New Roman"/>
                  <a:cs typeface="Times New Roman"/>
                </a:rPr>
                <a:t>Costo totale su 10 anni</a:t>
              </a:r>
            </a:p>
            <a:p>
              <a:pPr algn="l">
                <a:lnSpc>
                  <a:spcPts val="1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it-IT" sz="1700" dirty="0" smtClean="0">
                  <a:solidFill>
                    <a:schemeClr val="tx1"/>
                  </a:solidFill>
                  <a:latin typeface="Helvetica"/>
                  <a:ea typeface="Times New Roman"/>
                  <a:cs typeface="Times New Roman"/>
                </a:rPr>
                <a:t>La caldaia batte la vecchia tariffa D3, ma vince la D1.</a:t>
              </a:r>
              <a:endParaRPr lang="it-IT" sz="1100" i="1" dirty="0">
                <a:solidFill>
                  <a:schemeClr val="tx1"/>
                </a:solidFill>
                <a:latin typeface="Helvetica" pitchFamily="34" charset="0"/>
                <a:ea typeface="Times New Roman"/>
                <a:cs typeface="Helvetica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076056" y="1124744"/>
            <a:ext cx="3528392" cy="4896544"/>
            <a:chOff x="6156176" y="1196752"/>
            <a:chExt cx="3528392" cy="4896544"/>
          </a:xfrm>
        </p:grpSpPr>
        <p:graphicFrame>
          <p:nvGraphicFramePr>
            <p:cNvPr id="16" name="Grafico 15"/>
            <p:cNvGraphicFramePr/>
            <p:nvPr>
              <p:extLst>
                <p:ext uri="{D42A27DB-BD31-4B8C-83A1-F6EECF244321}">
                  <p14:modId xmlns:p14="http://schemas.microsoft.com/office/powerpoint/2010/main" val="1448285493"/>
                </p:ext>
              </p:extLst>
            </p:nvPr>
          </p:nvGraphicFramePr>
          <p:xfrm>
            <a:off x="6156176" y="2420888"/>
            <a:ext cx="3528392" cy="36724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Rettangolo 16"/>
            <p:cNvSpPr/>
            <p:nvPr/>
          </p:nvSpPr>
          <p:spPr>
            <a:xfrm>
              <a:off x="9180512" y="3429000"/>
              <a:ext cx="432048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 rot="16200000">
              <a:off x="7035472" y="5152647"/>
              <a:ext cx="709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</a:rPr>
                <a:t>caldaia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 rot="16200000">
              <a:off x="7627308" y="5270237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</a:rPr>
                <a:t>D3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 rot="16200000">
              <a:off x="8059356" y="5270237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chemeClr val="bg1"/>
                  </a:solidFill>
                </a:rPr>
                <a:t>D1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Segnaposto contenuto 2"/>
            <p:cNvSpPr txBox="1">
              <a:spLocks/>
            </p:cNvSpPr>
            <p:nvPr/>
          </p:nvSpPr>
          <p:spPr>
            <a:xfrm>
              <a:off x="6516216" y="1196752"/>
              <a:ext cx="2664296" cy="14401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9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it-IT" sz="1700" b="1" dirty="0">
                  <a:solidFill>
                    <a:srgbClr val="FF0000"/>
                  </a:solidFill>
                  <a:latin typeface="Helvetica"/>
                  <a:ea typeface="Times New Roman"/>
                  <a:cs typeface="Times New Roman"/>
                </a:rPr>
                <a:t>C</a:t>
              </a:r>
              <a:r>
                <a:rPr lang="it-IT" sz="1700" b="1" dirty="0" smtClean="0">
                  <a:solidFill>
                    <a:srgbClr val="FF0000"/>
                  </a:solidFill>
                  <a:latin typeface="Helvetica"/>
                  <a:ea typeface="Times New Roman"/>
                  <a:cs typeface="Times New Roman"/>
                </a:rPr>
                <a:t>osto totale su 10 anni, multi-split incluso</a:t>
              </a:r>
            </a:p>
            <a:p>
              <a:pPr algn="l">
                <a:lnSpc>
                  <a:spcPts val="1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it-IT" sz="1700" dirty="0" smtClean="0">
                  <a:solidFill>
                    <a:schemeClr val="tx1"/>
                  </a:solidFill>
                  <a:latin typeface="Helvetica"/>
                  <a:ea typeface="Times New Roman"/>
                  <a:cs typeface="Times New Roman"/>
                </a:rPr>
                <a:t>La caldaia arriva ultima.</a:t>
              </a:r>
              <a:endParaRPr lang="it-IT" sz="1100" i="1" dirty="0">
                <a:solidFill>
                  <a:schemeClr val="tx1"/>
                </a:solidFill>
                <a:latin typeface="Helvetica" pitchFamily="34" charset="0"/>
                <a:ea typeface="Times New Roman"/>
                <a:cs typeface="Helvetica" pitchFamily="34" charset="0"/>
              </a:endParaRPr>
            </a:p>
          </p:txBody>
        </p:sp>
      </p:grpSp>
      <p:cxnSp>
        <p:nvCxnSpPr>
          <p:cNvPr id="3" name="Connettore 1 2"/>
          <p:cNvCxnSpPr/>
          <p:nvPr/>
        </p:nvCxnSpPr>
        <p:spPr>
          <a:xfrm>
            <a:off x="4283968" y="1340768"/>
            <a:ext cx="0" cy="4320480"/>
          </a:xfrm>
          <a:prstGeom prst="line">
            <a:avLst/>
          </a:prstGeom>
          <a:ln w="15875">
            <a:solidFill>
              <a:srgbClr val="70B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0256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iapositiva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672"/>
            <a:ext cx="9144000" cy="6839712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7504" y="2708920"/>
            <a:ext cx="40684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5000"/>
            </a:pPr>
            <a:r>
              <a:rPr kumimoji="1" lang="it-IT" sz="5800" b="1" dirty="0" smtClean="0">
                <a:latin typeface="Trebuchet MS" pitchFamily="34" charset="0"/>
              </a:rPr>
              <a:t>Grazie</a:t>
            </a:r>
            <a:endParaRPr kumimoji="1" lang="it-IT" b="0" dirty="0" smtClean="0">
              <a:latin typeface="Trebuchet MS" pitchFamily="34" charset="0"/>
            </a:endParaRPr>
          </a:p>
          <a:p>
            <a:pPr marL="0" indent="0">
              <a:buSzPct val="105000"/>
            </a:pPr>
            <a:endParaRPr kumimoji="1" lang="it-IT" sz="1400" b="0" dirty="0">
              <a:latin typeface="Trebuchet MS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272300" y="5930116"/>
            <a:ext cx="17641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5000"/>
            </a:pPr>
            <a:r>
              <a:rPr kumimoji="1" lang="it-IT" sz="1400" dirty="0" smtClean="0">
                <a:latin typeface="Trebuchet MS" pitchFamily="34" charset="0"/>
              </a:rPr>
              <a:t>Maggio 2015</a:t>
            </a:r>
          </a:p>
          <a:p>
            <a:pPr marL="0" indent="0">
              <a:buSzPct val="105000"/>
            </a:pPr>
            <a:r>
              <a:rPr kumimoji="1" lang="it-IT" sz="1400" b="0" dirty="0" smtClean="0">
                <a:latin typeface="Trebuchet MS" pitchFamily="34" charset="0"/>
              </a:rPr>
              <a:t>Luigi Gazzi</a:t>
            </a:r>
          </a:p>
        </p:txBody>
      </p:sp>
    </p:spTree>
    <p:extLst>
      <p:ext uri="{BB962C8B-B14F-4D97-AF65-F5344CB8AC3E}">
        <p14:creationId xmlns:p14="http://schemas.microsoft.com/office/powerpoint/2010/main" val="15093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88024" y="908720"/>
            <a:ext cx="4392488" cy="48965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9" descr="C:\Users\eric.cremer\AppData\Local\Temp\_AZTMP0_\Referenc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5" b="61153"/>
          <a:stretch/>
        </p:blipFill>
        <p:spPr bwMode="auto">
          <a:xfrm>
            <a:off x="107504" y="4005064"/>
            <a:ext cx="2520280" cy="10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Users\eric.cremer\AppData\Local\Temp\_AZTMP0_\research&amp;tecnology_small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736" y="2996952"/>
            <a:ext cx="1976192" cy="115117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Aermec: l’azienda e il gruppo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5" name="Picture 1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9"/>
          <a:stretch/>
        </p:blipFill>
        <p:spPr bwMode="auto">
          <a:xfrm>
            <a:off x="177721" y="980728"/>
            <a:ext cx="1914026" cy="9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http://www.aermec.com/it-it/news/i/Laboratorio_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7" b="19892"/>
          <a:stretch/>
        </p:blipFill>
        <p:spPr bwMode="auto">
          <a:xfrm>
            <a:off x="1763688" y="1666541"/>
            <a:ext cx="1832176" cy="97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335" y="2492896"/>
            <a:ext cx="1622412" cy="8309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9" name="Picture 3" descr="ROBOTIZZATA"/>
          <p:cNvPicPr>
            <a:picLocks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2905" y="4869160"/>
            <a:ext cx="2215329" cy="937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4427984" y="858653"/>
            <a:ext cx="4752528" cy="4946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Fondato nel 1961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Fatturato di gruppo: oltre € 300m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Presente in oltre 70 nazioni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60 agenti e 70 SAT in Italia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6 centri d’eccellenza, 8 sedi produttivi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La più ampia scelta di prodotti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Focus su applicazioni e sistemi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La maggior camera di collaudo Europeo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Referenze d’eccellenza in tutto il mondo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Ampiamente certificata</a:t>
            </a:r>
          </a:p>
          <a:p>
            <a:pPr marL="342900" indent="-342900">
              <a:lnSpc>
                <a:spcPts val="3100"/>
              </a:lnSpc>
              <a:spcAft>
                <a:spcPts val="400"/>
              </a:spcAft>
              <a:buFont typeface="Calibri" panose="020F0502020204030204" pitchFamily="34" charset="0"/>
              <a:buChar char=" "/>
            </a:pPr>
            <a:r>
              <a:rPr lang="it-IT" sz="2000" dirty="0" smtClean="0">
                <a:solidFill>
                  <a:schemeClr val="bg1"/>
                </a:solidFill>
              </a:rPr>
              <a:t>Focus sul risparmio energetico</a:t>
            </a:r>
          </a:p>
        </p:txBody>
      </p:sp>
    </p:spTree>
    <p:extLst>
      <p:ext uri="{BB962C8B-B14F-4D97-AF65-F5344CB8AC3E}">
        <p14:creationId xmlns:p14="http://schemas.microsoft.com/office/powerpoint/2010/main" val="27430347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ANLI: Pompa di Calore piccola</a:t>
            </a:r>
            <a:endParaRPr lang="it-IT" dirty="0">
              <a:latin typeface="+mj-lt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355976" y="1237397"/>
            <a:ext cx="439248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Potenza termica: 	6,1 – 34 kW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Potenza frigorifera:	5,7 – 29 kW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Acqua calda fino a:	60 °C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T min. ambiente:	- 10°C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Design compatto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Inverter di serie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7397"/>
            <a:ext cx="3600450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5" y="3789040"/>
            <a:ext cx="1800225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4980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NRL: Pompa di Calore media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1029" name="Picture 5" descr="\\DELL2500\Brogliaccio\Eric\NRL\Foto\NRL8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1" y="1772816"/>
            <a:ext cx="475672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355976" y="1237397"/>
            <a:ext cx="439248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Potenza termica: 	58 – 526 kW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Potenza frigorifera:	51 – 470 kW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Acqua calda fino a:	50 - 55 °C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T min. ambiente:	- 10 °C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3 classi di efficienza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Versione silenziata</a:t>
            </a:r>
          </a:p>
        </p:txBody>
      </p:sp>
    </p:spTree>
    <p:extLst>
      <p:ext uri="{BB962C8B-B14F-4D97-AF65-F5344CB8AC3E}">
        <p14:creationId xmlns:p14="http://schemas.microsoft.com/office/powerpoint/2010/main" val="1390327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NRB: Pompa di Calore grande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1389" r="7077" b="17500"/>
          <a:stretch/>
        </p:blipFill>
        <p:spPr>
          <a:xfrm>
            <a:off x="-36512" y="2202880"/>
            <a:ext cx="4608512" cy="309832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55976" y="1237397"/>
            <a:ext cx="45365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Potenza termica: 	210 – 1009 kW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Potenza frigorifera:	196 969 kW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Acqua calda fino a:	50 - 55 °C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T min. ambiente:	- 20 °C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/>
              <a:t>3 classi di efficienza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/>
              <a:t>Versione silenziata</a:t>
            </a:r>
          </a:p>
        </p:txBody>
      </p:sp>
    </p:spTree>
    <p:extLst>
      <p:ext uri="{BB962C8B-B14F-4D97-AF65-F5344CB8AC3E}">
        <p14:creationId xmlns:p14="http://schemas.microsoft.com/office/powerpoint/2010/main" val="1390327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ANK </a:t>
            </a:r>
            <a:r>
              <a:rPr lang="it-IT" sz="2700" b="1" dirty="0">
                <a:latin typeface="+mj-lt"/>
                <a:ea typeface="+mj-ea"/>
                <a:cs typeface="+mj-cs"/>
              </a:rPr>
              <a:t>&amp;</a:t>
            </a:r>
            <a:r>
              <a:rPr lang="it-IT" sz="2700" b="1" dirty="0" smtClean="0">
                <a:latin typeface="+mj-lt"/>
                <a:ea typeface="+mj-ea"/>
                <a:cs typeface="+mj-cs"/>
              </a:rPr>
              <a:t> NRK: Pompe di Calore per ambienti freddi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153263"/>
            <a:ext cx="3419902" cy="286802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355976" y="1237397"/>
            <a:ext cx="4392488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600"/>
              </a:spcAft>
              <a:buFont typeface="Calibri" panose="020F0502020204030204" pitchFamily="34" charset="0"/>
              <a:buChar char=" "/>
            </a:pPr>
            <a:r>
              <a:rPr lang="it-IT" sz="2000" b="1" u="sng" dirty="0" smtClean="0"/>
              <a:t>ANK</a:t>
            </a:r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 smtClean="0"/>
              <a:t>Potenza termica: 	7,9 – 34 kW</a:t>
            </a:r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 smtClean="0"/>
              <a:t>Potenza frigorifera:	6,8 – 30 kW</a:t>
            </a:r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 smtClean="0"/>
              <a:t>Acqua calda fino a:	60 °C</a:t>
            </a:r>
          </a:p>
          <a:p>
            <a:pPr marL="342900" indent="-342900">
              <a:lnSpc>
                <a:spcPts val="3100"/>
              </a:lnSpc>
              <a:spcAft>
                <a:spcPts val="12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T min. ambiente:	- 20 °C</a:t>
            </a:r>
          </a:p>
          <a:p>
            <a:pPr marL="342900" indent="-342900">
              <a:lnSpc>
                <a:spcPts val="3100"/>
              </a:lnSpc>
              <a:spcAft>
                <a:spcPts val="600"/>
              </a:spcAft>
              <a:buFont typeface="Calibri" panose="020F0502020204030204" pitchFamily="34" charset="0"/>
              <a:buChar char=" "/>
            </a:pPr>
            <a:r>
              <a:rPr lang="it-IT" sz="2000" b="1" u="sng" dirty="0" smtClean="0"/>
              <a:t>NRK</a:t>
            </a:r>
            <a:endParaRPr lang="it-IT" sz="2000" b="1" u="sng" dirty="0"/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/>
              <a:t>Potenza termica: 	</a:t>
            </a:r>
            <a:r>
              <a:rPr lang="it-IT" sz="2000" dirty="0" smtClean="0"/>
              <a:t>42 – 175 kW</a:t>
            </a:r>
            <a:endParaRPr lang="it-IT" sz="2000" dirty="0"/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/>
              <a:t>Potenza frigorifera:	</a:t>
            </a:r>
            <a:r>
              <a:rPr lang="it-IT" sz="2000" dirty="0" smtClean="0"/>
              <a:t>36 – 148 kW</a:t>
            </a:r>
            <a:endParaRPr lang="it-IT" sz="2000" dirty="0"/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/>
              <a:t>Acqua calda fino a:	</a:t>
            </a:r>
            <a:r>
              <a:rPr lang="it-IT" sz="2000" dirty="0" smtClean="0"/>
              <a:t>65 </a:t>
            </a:r>
            <a:r>
              <a:rPr lang="it-IT" sz="2000" dirty="0"/>
              <a:t>°C</a:t>
            </a:r>
          </a:p>
          <a:p>
            <a:pPr marL="342900" indent="-342900">
              <a:lnSpc>
                <a:spcPts val="3100"/>
              </a:lnSpc>
              <a:spcAft>
                <a:spcPts val="600"/>
              </a:spcAft>
              <a:buFont typeface="Calibri" panose="020F0502020204030204" pitchFamily="34" charset="0"/>
              <a:buChar char=" "/>
            </a:pPr>
            <a:r>
              <a:rPr lang="it-IT" sz="2000" dirty="0"/>
              <a:t>T min. ambiente:	- 20 °C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136445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27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CL </a:t>
            </a:r>
            <a:r>
              <a:rPr lang="it-IT" sz="2700" b="1" dirty="0">
                <a:latin typeface="+mj-lt"/>
                <a:ea typeface="+mj-ea"/>
                <a:cs typeface="+mj-cs"/>
              </a:rPr>
              <a:t>&amp;</a:t>
            </a:r>
            <a:r>
              <a:rPr lang="it-IT" sz="2700" b="1" dirty="0" smtClean="0">
                <a:latin typeface="+mj-lt"/>
                <a:ea typeface="+mj-ea"/>
                <a:cs typeface="+mj-cs"/>
              </a:rPr>
              <a:t> NLC: Pompe di Calore per installazione canalizzabile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1027" name="Picture 3" descr="\\DELL2500\Brogliaccio\Eric\NLC\NLC750H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98087"/>
            <a:ext cx="4392488" cy="25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ELL2500\Brogliaccio\Eric\CL\CL090H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01579"/>
            <a:ext cx="1368152" cy="15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355976" y="1237397"/>
            <a:ext cx="4392488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600"/>
              </a:spcAft>
              <a:buFont typeface="Calibri" panose="020F0502020204030204" pitchFamily="34" charset="0"/>
              <a:buChar char=" "/>
            </a:pPr>
            <a:r>
              <a:rPr lang="it-IT" sz="2000" b="1" u="sng" dirty="0" smtClean="0"/>
              <a:t>CL</a:t>
            </a:r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 smtClean="0"/>
              <a:t>Potenza termica: 	7,9 – 44 kW</a:t>
            </a:r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 smtClean="0"/>
              <a:t>Potenza frigorifera:	5,8 – 40 kW</a:t>
            </a:r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 smtClean="0"/>
              <a:t>Acqua calda fino a:	60 °C</a:t>
            </a:r>
          </a:p>
          <a:p>
            <a:pPr marL="342900" indent="-342900">
              <a:lnSpc>
                <a:spcPts val="3100"/>
              </a:lnSpc>
              <a:spcAft>
                <a:spcPts val="12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T min. ambiente:	- 15 °C</a:t>
            </a:r>
          </a:p>
          <a:p>
            <a:pPr marL="342900" indent="-342900">
              <a:lnSpc>
                <a:spcPts val="3100"/>
              </a:lnSpc>
              <a:spcAft>
                <a:spcPts val="600"/>
              </a:spcAft>
              <a:buFont typeface="Calibri" panose="020F0502020204030204" pitchFamily="34" charset="0"/>
              <a:buChar char=" "/>
            </a:pPr>
            <a:r>
              <a:rPr lang="it-IT" sz="2000" b="1" u="sng" dirty="0" smtClean="0"/>
              <a:t>NLC</a:t>
            </a:r>
            <a:endParaRPr lang="it-IT" sz="2000" b="1" u="sng" dirty="0"/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/>
              <a:t>Potenza termica: 	</a:t>
            </a:r>
            <a:r>
              <a:rPr lang="it-IT" sz="2000" dirty="0" smtClean="0"/>
              <a:t>56 – 349 kW</a:t>
            </a:r>
            <a:endParaRPr lang="it-IT" sz="2000" dirty="0"/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/>
              <a:t>Potenza frigorifera:	</a:t>
            </a:r>
            <a:r>
              <a:rPr lang="it-IT" sz="2000" dirty="0" smtClean="0"/>
              <a:t>52 – 316 kW</a:t>
            </a:r>
            <a:endParaRPr lang="it-IT" sz="2000" dirty="0"/>
          </a:p>
          <a:p>
            <a:pPr marL="342900" indent="-342900">
              <a:lnSpc>
                <a:spcPts val="3100"/>
              </a:lnSpc>
              <a:buFont typeface="Calibri" panose="020F0502020204030204" pitchFamily="34" charset="0"/>
              <a:buChar char=" "/>
            </a:pPr>
            <a:r>
              <a:rPr lang="it-IT" sz="2000" dirty="0"/>
              <a:t>Acqua calda fino a:	</a:t>
            </a:r>
            <a:r>
              <a:rPr lang="it-IT" sz="2000" dirty="0" smtClean="0"/>
              <a:t>55 °</a:t>
            </a:r>
            <a:r>
              <a:rPr lang="it-IT" sz="2000" dirty="0"/>
              <a:t>C</a:t>
            </a:r>
          </a:p>
          <a:p>
            <a:pPr marL="342900" indent="-342900">
              <a:lnSpc>
                <a:spcPts val="3100"/>
              </a:lnSpc>
              <a:spcAft>
                <a:spcPts val="600"/>
              </a:spcAft>
              <a:buFont typeface="Calibri" panose="020F0502020204030204" pitchFamily="34" charset="0"/>
              <a:buChar char=" "/>
            </a:pPr>
            <a:r>
              <a:rPr lang="it-IT" sz="2000" dirty="0"/>
              <a:t>T min. ambiente:	</a:t>
            </a:r>
            <a:r>
              <a:rPr lang="it-IT" sz="2000" dirty="0" smtClean="0"/>
              <a:t>- 15 </a:t>
            </a:r>
            <a:r>
              <a:rPr lang="it-IT" sz="2000" dirty="0"/>
              <a:t>°C</a:t>
            </a:r>
          </a:p>
        </p:txBody>
      </p:sp>
    </p:spTree>
    <p:extLst>
      <p:ext uri="{BB962C8B-B14F-4D97-AF65-F5344CB8AC3E}">
        <p14:creationId xmlns:p14="http://schemas.microsoft.com/office/powerpoint/2010/main" val="1390327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smtClean="0">
                <a:latin typeface="+mj-lt"/>
                <a:ea typeface="+mj-ea"/>
                <a:cs typeface="+mj-cs"/>
              </a:rPr>
              <a:t>I Ventilconvettori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557" y="2819386"/>
            <a:ext cx="1457427" cy="126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plenum.GIF"/>
          <p:cNvPicPr>
            <a:picLocks noChangeAspect="1"/>
          </p:cNvPicPr>
          <p:nvPr/>
        </p:nvPicPr>
        <p:blipFill rotWithShape="1">
          <a:blip r:embed="rId3" cstate="print"/>
          <a:srcRect l="3676"/>
          <a:stretch/>
        </p:blipFill>
        <p:spPr>
          <a:xfrm>
            <a:off x="0" y="2564904"/>
            <a:ext cx="2843808" cy="187220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6923" y="4705434"/>
            <a:ext cx="1740466" cy="117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355976" y="1237397"/>
            <a:ext cx="4680520" cy="426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Con mantello </a:t>
            </a:r>
            <a:r>
              <a:rPr lang="it-IT" sz="1600" dirty="0" smtClean="0"/>
              <a:t>(standard, </a:t>
            </a:r>
            <a:r>
              <a:rPr lang="it-IT" sz="1600" dirty="0" err="1" smtClean="0"/>
              <a:t>slim</a:t>
            </a:r>
            <a:r>
              <a:rPr lang="it-IT" sz="1600" dirty="0" smtClean="0"/>
              <a:t>, Giugiaro design) 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Senza mantello </a:t>
            </a:r>
            <a:r>
              <a:rPr lang="it-IT" sz="1600" dirty="0" smtClean="0"/>
              <a:t>(canalizzabile)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Con piastra radiante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Con doppia uscita aria </a:t>
            </a:r>
            <a:r>
              <a:rPr lang="it-IT" sz="1600" dirty="0" smtClean="0"/>
              <a:t>(</a:t>
            </a:r>
            <a:r>
              <a:rPr lang="it-IT" sz="1600" dirty="0" err="1" smtClean="0"/>
              <a:t>Dualjet</a:t>
            </a:r>
            <a:r>
              <a:rPr lang="it-IT" sz="1600" dirty="0" smtClean="0"/>
              <a:t>)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Ad incasso murale </a:t>
            </a:r>
            <a:r>
              <a:rPr lang="it-IT" sz="1600" dirty="0" smtClean="0"/>
              <a:t>(</a:t>
            </a:r>
            <a:r>
              <a:rPr lang="it-IT" sz="1600" dirty="0" err="1" smtClean="0"/>
              <a:t>Ventilcassaforma</a:t>
            </a:r>
            <a:r>
              <a:rPr lang="it-IT" sz="1600" dirty="0" smtClean="0"/>
              <a:t>)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Con fino a 6 canalizzazioni </a:t>
            </a:r>
            <a:r>
              <a:rPr lang="it-IT" sz="1600" dirty="0" smtClean="0"/>
              <a:t>(Clima-Zone)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A cassette </a:t>
            </a:r>
            <a:r>
              <a:rPr lang="it-IT" sz="1600" dirty="0" smtClean="0"/>
              <a:t>(a controsoffitto)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9512" y="2133436"/>
            <a:ext cx="816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s</a:t>
            </a:r>
            <a:r>
              <a:rPr lang="it-IT" sz="800" dirty="0" smtClean="0"/>
              <a:t>enza mantello</a:t>
            </a:r>
            <a:endParaRPr lang="it-IT" sz="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758987" y="2016000"/>
            <a:ext cx="73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/>
              <a:t>con mantello</a:t>
            </a:r>
            <a:endParaRPr lang="it-IT" sz="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021372" y="3933636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 smtClean="0"/>
              <a:t>Ventilcassaforma</a:t>
            </a:r>
            <a:endParaRPr lang="it-IT" sz="8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6219" y="3366284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/>
              <a:t>Clima-Zone</a:t>
            </a:r>
            <a:endParaRPr lang="it-IT" sz="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699792" y="5661248"/>
            <a:ext cx="4844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 smtClean="0"/>
              <a:t>Dualjet</a:t>
            </a:r>
            <a:endParaRPr lang="it-IT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5" y="4581128"/>
            <a:ext cx="1389497" cy="95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873" y="1052736"/>
            <a:ext cx="1456020" cy="119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84607"/>
            <a:ext cx="1656184" cy="90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1091836" y="5445224"/>
            <a:ext cx="5998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a</a:t>
            </a:r>
            <a:r>
              <a:rPr lang="it-IT" sz="800" dirty="0" smtClean="0"/>
              <a:t> cassette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1390327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06684" y="26516"/>
            <a:ext cx="871378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b="1" dirty="0" err="1" smtClean="0">
                <a:latin typeface="+mj-lt"/>
                <a:ea typeface="+mj-ea"/>
                <a:cs typeface="+mj-cs"/>
              </a:rPr>
              <a:t>RePuro</a:t>
            </a:r>
            <a:r>
              <a:rPr lang="it-IT" sz="2700" b="1" dirty="0" smtClean="0">
                <a:latin typeface="+mj-lt"/>
                <a:ea typeface="+mj-ea"/>
                <a:cs typeface="+mj-cs"/>
              </a:rPr>
              <a:t>: Unità di recupero calore</a:t>
            </a:r>
            <a:endParaRPr lang="it-IT" dirty="0">
              <a:latin typeface="+mj-lt"/>
              <a:cs typeface="Arial" pitchFamily="34" charset="0"/>
            </a:endParaRPr>
          </a:p>
        </p:txBody>
      </p:sp>
      <p:pic>
        <p:nvPicPr>
          <p:cNvPr id="1030" name="Picture 6" descr="\\DELL2500\Brogliaccio\Eric\REPURO\RePuro Frame 2 e 3 - Spacca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3168352" cy="211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DELL2500\Brogliaccio\Eric\REPURO\impianto -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55194"/>
            <a:ext cx="4104456" cy="26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355976" y="1237397"/>
            <a:ext cx="439248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Efficienza di scambio fino al 90%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Filtro ionizzatore </a:t>
            </a:r>
            <a:r>
              <a:rPr lang="it-IT" sz="2000" dirty="0" err="1" smtClean="0"/>
              <a:t>Plasmacluster</a:t>
            </a:r>
            <a:endParaRPr lang="it-IT" sz="2000" dirty="0" smtClean="0"/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Ampia gamma di canalizzazioni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Estremamente silenzioso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Opzione </a:t>
            </a:r>
            <a:r>
              <a:rPr lang="it-IT" sz="2000" dirty="0" err="1" smtClean="0"/>
              <a:t>pre</a:t>
            </a:r>
            <a:r>
              <a:rPr lang="it-IT" sz="2000" dirty="0" smtClean="0"/>
              <a:t> e post riscaldamento</a:t>
            </a:r>
          </a:p>
          <a:p>
            <a:pPr marL="342900" indent="-342900">
              <a:lnSpc>
                <a:spcPts val="3100"/>
              </a:lnSpc>
              <a:spcAft>
                <a:spcPts val="1800"/>
              </a:spcAft>
              <a:buFont typeface="Calibri" panose="020F0502020204030204" pitchFamily="34" charset="0"/>
              <a:buChar char=" "/>
            </a:pPr>
            <a:r>
              <a:rPr lang="it-IT" sz="2000" dirty="0" smtClean="0"/>
              <a:t>Opzione batteria di raffreddamento</a:t>
            </a:r>
          </a:p>
        </p:txBody>
      </p:sp>
    </p:spTree>
    <p:extLst>
      <p:ext uri="{BB962C8B-B14F-4D97-AF65-F5344CB8AC3E}">
        <p14:creationId xmlns:p14="http://schemas.microsoft.com/office/powerpoint/2010/main" val="13903272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4243</TotalTime>
  <Words>506</Words>
  <Application>Microsoft Office PowerPoint</Application>
  <PresentationFormat>Presentazione su schermo (4:3)</PresentationFormat>
  <Paragraphs>121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Aermec S.p.A.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INCONTRI TECNICI 2011</dc:title>
  <dc:creator>Morris Segantini</dc:creator>
  <cp:lastModifiedBy>LUIGI</cp:lastModifiedBy>
  <cp:revision>248</cp:revision>
  <cp:lastPrinted>2015-05-20T16:09:36Z</cp:lastPrinted>
  <dcterms:created xsi:type="dcterms:W3CDTF">2011-05-09T07:24:14Z</dcterms:created>
  <dcterms:modified xsi:type="dcterms:W3CDTF">2015-05-21T14:59:39Z</dcterms:modified>
</cp:coreProperties>
</file>